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715000" type="screen16x10"/>
  <p:notesSz cx="5715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29" d="100"/>
          <a:sy n="129" d="100"/>
        </p:scale>
        <p:origin x="11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7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809940"/>
            <a:ext cx="3200400" cy="100012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114800" cy="57150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381190"/>
            <a:ext cx="5029200" cy="1228725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5143500" y="2586930"/>
            <a:ext cx="379476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dirty="0">
                <a:solidFill>
                  <a:srgbClr val="4F4F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Airbnb Listing Analysis</a:t>
            </a:r>
            <a:endParaRPr lang="en-US" dirty="0"/>
          </a:p>
        </p:txBody>
      </p:sp>
      <p:sp>
        <p:nvSpPr>
          <p:cNvPr id="7" name="Object 6"/>
          <p:cNvSpPr txBox="1"/>
          <p:nvPr/>
        </p:nvSpPr>
        <p:spPr>
          <a:xfrm>
            <a:off x="5143500" y="3104674"/>
            <a:ext cx="3794760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900" dirty="0">
                <a:solidFill>
                  <a:srgbClr val="4F4F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Shujie Deng (301171263)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3" y="306378"/>
            <a:ext cx="3449717" cy="65722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0" y="758488"/>
            <a:ext cx="8530263" cy="4956512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519083" y="512118"/>
            <a:ext cx="3681210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Room Type &amp; Neighborhood Analysis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200"/>
            <a:ext cx="5037951" cy="3817263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108" y="1377315"/>
            <a:ext cx="4612809" cy="33675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526405"/>
            <a:ext cx="3357920" cy="645795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457200" y="732145"/>
            <a:ext cx="2946440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Bedroom &amp; Bathroom Analysis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491490"/>
            <a:ext cx="3210401" cy="742593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405" y="1498333"/>
            <a:ext cx="3796814" cy="4164628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445770" y="697230"/>
            <a:ext cx="2798921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Number of Review Analysis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6"/>
          <a:srcRect r="16717"/>
          <a:stretch/>
        </p:blipFill>
        <p:spPr>
          <a:xfrm>
            <a:off x="0" y="2341756"/>
            <a:ext cx="5215405" cy="33212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09705"/>
            <a:ext cx="3200400" cy="424794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209705"/>
            <a:ext cx="3200400" cy="424794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50" y="387370"/>
            <a:ext cx="4066312" cy="657225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690889" y="593110"/>
            <a:ext cx="4119003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The Superhost and Instant Bookable Analysis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4578"/>
            <a:ext cx="9144000" cy="1045845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1028700" y="2540317"/>
            <a:ext cx="7909560" cy="628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4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 Recommendation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006733"/>
            <a:ext cx="4663440" cy="805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59263"/>
            <a:ext cx="9144000" cy="2748915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3314700" y="1212473"/>
            <a:ext cx="342900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4147751" y="2303859"/>
            <a:ext cx="1849070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000000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RMSE</a:t>
            </a:r>
            <a:endParaRPr lang="en-US" dirty="0"/>
          </a:p>
        </p:txBody>
      </p:sp>
      <p:sp>
        <p:nvSpPr>
          <p:cNvPr id="7" name="Object 6"/>
          <p:cNvSpPr txBox="1"/>
          <p:nvPr/>
        </p:nvSpPr>
        <p:spPr>
          <a:xfrm>
            <a:off x="6331684" y="2303859"/>
            <a:ext cx="2436287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000000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R squared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376029" y="2770168"/>
            <a:ext cx="3436858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Decision Tree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4147751" y="2770168"/>
            <a:ext cx="1849070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0.51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6331684" y="2770168"/>
            <a:ext cx="2436287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0.161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376029" y="3236476"/>
            <a:ext cx="3436858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Random Forest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4147751" y="3236476"/>
            <a:ext cx="1849070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0.49</a:t>
            </a:r>
            <a:endParaRPr lang="en-US" dirty="0"/>
          </a:p>
        </p:txBody>
      </p:sp>
      <p:sp>
        <p:nvSpPr>
          <p:cNvPr id="13" name="Object 12"/>
          <p:cNvSpPr txBox="1"/>
          <p:nvPr/>
        </p:nvSpPr>
        <p:spPr>
          <a:xfrm>
            <a:off x="6331684" y="3236476"/>
            <a:ext cx="2436287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0.163</a:t>
            </a:r>
            <a:endParaRPr lang="en-US" dirty="0"/>
          </a:p>
        </p:txBody>
      </p:sp>
      <p:sp>
        <p:nvSpPr>
          <p:cNvPr id="14" name="Object 13"/>
          <p:cNvSpPr txBox="1"/>
          <p:nvPr/>
        </p:nvSpPr>
        <p:spPr>
          <a:xfrm>
            <a:off x="376029" y="3702784"/>
            <a:ext cx="3436858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Gradient Boost</a:t>
            </a:r>
            <a:endParaRPr lang="en-US" dirty="0"/>
          </a:p>
        </p:txBody>
      </p:sp>
      <p:sp>
        <p:nvSpPr>
          <p:cNvPr id="15" name="Object 14"/>
          <p:cNvSpPr txBox="1"/>
          <p:nvPr/>
        </p:nvSpPr>
        <p:spPr>
          <a:xfrm>
            <a:off x="4147751" y="3702784"/>
            <a:ext cx="1849070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0.48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6331684" y="3702784"/>
            <a:ext cx="2436287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0.194</a:t>
            </a:r>
            <a:endParaRPr lang="en-US" dirty="0"/>
          </a:p>
        </p:txBody>
      </p:sp>
      <p:sp>
        <p:nvSpPr>
          <p:cNvPr id="17" name="Object 16"/>
          <p:cNvSpPr txBox="1"/>
          <p:nvPr/>
        </p:nvSpPr>
        <p:spPr>
          <a:xfrm>
            <a:off x="376029" y="4169182"/>
            <a:ext cx="3436858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XGBoosting</a:t>
            </a:r>
            <a:endParaRPr lang="en-US" dirty="0"/>
          </a:p>
        </p:txBody>
      </p:sp>
      <p:sp>
        <p:nvSpPr>
          <p:cNvPr id="18" name="Object 17"/>
          <p:cNvSpPr txBox="1"/>
          <p:nvPr/>
        </p:nvSpPr>
        <p:spPr>
          <a:xfrm>
            <a:off x="4147751" y="4169182"/>
            <a:ext cx="1849070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0.45</a:t>
            </a:r>
            <a:endParaRPr lang="en-US" dirty="0"/>
          </a:p>
        </p:txBody>
      </p:sp>
      <p:sp>
        <p:nvSpPr>
          <p:cNvPr id="19" name="Object 18"/>
          <p:cNvSpPr txBox="1"/>
          <p:nvPr/>
        </p:nvSpPr>
        <p:spPr>
          <a:xfrm>
            <a:off x="6331684" y="4169182"/>
            <a:ext cx="2436287" cy="194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0.19</a:t>
            </a:r>
            <a:endParaRPr lang="en-US" dirty="0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73471CB6-35D6-DB4C-23DA-C3F163304F6E}"/>
              </a:ext>
            </a:extLst>
          </p:cNvPr>
          <p:cNvSpPr txBox="1"/>
          <p:nvPr/>
        </p:nvSpPr>
        <p:spPr>
          <a:xfrm>
            <a:off x="275667" y="4710521"/>
            <a:ext cx="8642302" cy="8085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</a:rPr>
              <a:t>* 60% training data, 40% valid data</a:t>
            </a:r>
          </a:p>
          <a:p>
            <a:r>
              <a:rPr lang="en-US" sz="13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</a:rPr>
              <a:t>* RMSE: </a:t>
            </a:r>
            <a:r>
              <a:rPr lang="en-US" sz="1300" b="0" i="0" dirty="0">
                <a:solidFill>
                  <a:schemeClr val="bg1"/>
                </a:solidFill>
                <a:effectLst/>
                <a:latin typeface="brandon-grotesque"/>
              </a:rPr>
              <a:t>Root Mean Square Error is a standard way to measure the error of a model in predicting quantitative data. Generally, the lower the RMSE, the better a given model is able to fit the dataset.</a:t>
            </a:r>
          </a:p>
          <a:p>
            <a:r>
              <a:rPr lang="en-US" sz="1300" dirty="0">
                <a:solidFill>
                  <a:schemeClr val="bg1"/>
                </a:solidFill>
                <a:latin typeface="brandon-grotesque"/>
              </a:rPr>
              <a:t>* R squared: In general, the higher the R-squared, the better the model fit the data.</a:t>
            </a:r>
            <a:endParaRPr lang="en-US" sz="1300" b="0" i="0" dirty="0">
              <a:solidFill>
                <a:schemeClr val="bg1"/>
              </a:solidFill>
              <a:effectLst/>
              <a:latin typeface="brandon-grotesque"/>
            </a:endParaRPr>
          </a:p>
          <a:p>
            <a:endParaRPr lang="en-US" sz="1300" dirty="0">
              <a:solidFill>
                <a:schemeClr val="bg1"/>
              </a:solidFill>
              <a:latin typeface="brandon-grotesq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26" y="4256693"/>
            <a:ext cx="2743200" cy="805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7" y="0"/>
            <a:ext cx="7792403" cy="5697051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5612666" y="4462433"/>
            <a:ext cx="233172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Model Features ﻿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23840"/>
            <a:ext cx="7406640" cy="805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76370"/>
            <a:ext cx="1828800" cy="276034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676370"/>
            <a:ext cx="1828800" cy="2577465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676370"/>
            <a:ext cx="1828800" cy="3314700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943100" y="929580"/>
            <a:ext cx="617220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4F4F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Recommendations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1120140" y="3383726"/>
            <a:ext cx="1417320" cy="182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More accurate data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1090450" y="3865215"/>
            <a:ext cx="1563587" cy="548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eg: including the average prices paid per night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3863340" y="3383726"/>
            <a:ext cx="1623060" cy="182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Filtering features for</a:t>
            </a:r>
            <a:r>
              <a:rPr lang="zh-CN" altLang="en-US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 </a:t>
            </a:r>
            <a:r>
              <a:rPr lang="en-US" altLang="zh-CN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new</a:t>
            </a:r>
            <a:r>
              <a:rPr lang="zh-CN" altLang="en-US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 </a:t>
            </a:r>
            <a:r>
              <a:rPr lang="en-US" altLang="zh-CN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host</a:t>
            </a:r>
            <a:endParaRPr lang="en-US" dirty="0"/>
          </a:p>
        </p:txBody>
      </p:sp>
      <p:sp>
        <p:nvSpPr>
          <p:cNvPr id="11" name="Object 10"/>
          <p:cNvSpPr txBox="1"/>
          <p:nvPr/>
        </p:nvSpPr>
        <p:spPr>
          <a:xfrm>
            <a:off x="3863340" y="3865215"/>
            <a:ext cx="1417320" cy="365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eg: availability and reviews</a:t>
            </a:r>
            <a:endParaRPr lang="en-US" dirty="0"/>
          </a:p>
        </p:txBody>
      </p:sp>
      <p:sp>
        <p:nvSpPr>
          <p:cNvPr id="12" name="Object 11"/>
          <p:cNvSpPr txBox="1"/>
          <p:nvPr/>
        </p:nvSpPr>
        <p:spPr>
          <a:xfrm>
            <a:off x="6606540" y="3389441"/>
            <a:ext cx="1508760" cy="182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Actual pricing software</a:t>
            </a:r>
            <a:endParaRPr lang="en-US" dirty="0"/>
          </a:p>
        </p:txBody>
      </p:sp>
      <p:sp>
        <p:nvSpPr>
          <p:cNvPr id="13" name="Object 12"/>
          <p:cNvSpPr txBox="1"/>
          <p:nvPr/>
        </p:nvSpPr>
        <p:spPr>
          <a:xfrm>
            <a:off x="6202587" y="3865215"/>
            <a:ext cx="2225226" cy="1097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1200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eg: besides projecting base pricing, a sequence model might calculate daily rates based on seasonality and occupancy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7728"/>
            <a:ext cx="3108960" cy="12344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428053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20" y="3981480"/>
            <a:ext cx="5212080" cy="1182291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3108960" y="4187220"/>
            <a:ext cx="480060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5A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dirty="0"/>
          </a:p>
        </p:txBody>
      </p:sp>
      <p:sp>
        <p:nvSpPr>
          <p:cNvPr id="7" name="Object 6"/>
          <p:cNvSpPr txBox="1"/>
          <p:nvPr/>
        </p:nvSpPr>
        <p:spPr>
          <a:xfrm>
            <a:off x="3108960" y="4704963"/>
            <a:ext cx="4800600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900" dirty="0">
                <a:solidFill>
                  <a:srgbClr val="FF5A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 &amp; 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62" y="2262961"/>
            <a:ext cx="5171629" cy="185210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457325"/>
            <a:ext cx="5513636" cy="805636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3226207" y="2468701"/>
            <a:ext cx="4605844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sz="19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1.   Executive Summary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3226207" y="2811601"/>
            <a:ext cx="4605844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sz="19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2.   Data Introduction </a:t>
            </a:r>
            <a:endParaRPr lang="en-US" dirty="0"/>
          </a:p>
        </p:txBody>
      </p:sp>
      <p:sp>
        <p:nvSpPr>
          <p:cNvPr id="7" name="Object 6"/>
          <p:cNvSpPr txBox="1"/>
          <p:nvPr/>
        </p:nvSpPr>
        <p:spPr>
          <a:xfrm>
            <a:off x="3226207" y="3154501"/>
            <a:ext cx="4605844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sz="19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3.   Data exploration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3226207" y="3497401"/>
            <a:ext cx="4605844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sz="19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4.   Modeling Recommendation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3226207" y="3840301"/>
            <a:ext cx="4605844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Conclusion and Recommendations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3543300" y="1663065"/>
            <a:ext cx="4279196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Outline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71500"/>
            <a:ext cx="6543050" cy="805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13555"/>
            <a:ext cx="1828800" cy="264033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013555"/>
            <a:ext cx="1828800" cy="24574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013555"/>
            <a:ext cx="1828800" cy="2457450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491490" y="777240"/>
            <a:ext cx="613157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Summary-Introduction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1577339" y="3716625"/>
            <a:ext cx="1500397" cy="731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A web platform where users can rent out their space to travelers.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3863340" y="3716625"/>
            <a:ext cx="1417320" cy="548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Save Money when traveling. Make Money when hosting.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6149340" y="3716625"/>
            <a:ext cx="1417320" cy="548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2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Share culture by making a local connection to the city.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016C710-3107-113A-DA48-19F9F280A2C9}"/>
              </a:ext>
            </a:extLst>
          </p:cNvPr>
          <p:cNvSpPr txBox="1"/>
          <p:nvPr/>
        </p:nvSpPr>
        <p:spPr>
          <a:xfrm>
            <a:off x="205740" y="434340"/>
            <a:ext cx="6120719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Executive Summary-Introduction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6DA29-49EB-6561-AB8B-A0C1CA7D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13" y="1650379"/>
            <a:ext cx="1994963" cy="1994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EB9A2-5CC8-ACD6-3BA7-B026F801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687" y="1970588"/>
            <a:ext cx="2299718" cy="1277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8484B-1303-0029-BB62-1B078E34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95" y="3036804"/>
            <a:ext cx="2293526" cy="1556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9D497-014A-B985-F07F-10E4C43CD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916" y="2647860"/>
            <a:ext cx="2506699" cy="2506699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FC68B59D-D34E-DD7F-E4D7-5640A9D1A53C}"/>
              </a:ext>
            </a:extLst>
          </p:cNvPr>
          <p:cNvSpPr/>
          <p:nvPr/>
        </p:nvSpPr>
        <p:spPr>
          <a:xfrm>
            <a:off x="-716463" y="3036804"/>
            <a:ext cx="6999685" cy="478832"/>
          </a:xfrm>
          <a:prstGeom prst="mathMin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D5FD822A-795E-3761-BABB-18EB13B25F01}"/>
              </a:ext>
            </a:extLst>
          </p:cNvPr>
          <p:cNvSpPr/>
          <p:nvPr/>
        </p:nvSpPr>
        <p:spPr>
          <a:xfrm>
            <a:off x="2762970" y="-508955"/>
            <a:ext cx="146395" cy="7367255"/>
          </a:xfrm>
          <a:prstGeom prst="mathMin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FB7F4D70-13CB-9121-5A6D-5020565152DA}"/>
              </a:ext>
            </a:extLst>
          </p:cNvPr>
          <p:cNvSpPr txBox="1"/>
          <p:nvPr/>
        </p:nvSpPr>
        <p:spPr>
          <a:xfrm>
            <a:off x="5914529" y="1956354"/>
            <a:ext cx="3281417" cy="216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600" b="1" dirty="0"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Becoming more competitive</a:t>
            </a:r>
          </a:p>
          <a:p>
            <a:endParaRPr lang="en-US" sz="1600" dirty="0">
              <a:latin typeface="brandon-grotesque" pitchFamily="34" charset="0"/>
              <a:ea typeface="brandon-grotesque" pitchFamily="34" charset="-122"/>
              <a:cs typeface="brandon-grotesque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-grotesque"/>
                <a:ea typeface="brandon-grotesque" pitchFamily="34" charset="-122"/>
                <a:cs typeface="brandon-grotesque" pitchFamily="34" charset="-120"/>
              </a:rPr>
              <a:t>Increasing the number of reservation</a:t>
            </a:r>
          </a:p>
          <a:p>
            <a:endParaRPr lang="en-US" sz="1600" dirty="0">
              <a:latin typeface="brandon-grotesque"/>
              <a:ea typeface="brandon-grotesque" pitchFamily="34" charset="-122"/>
              <a:cs typeface="brandon-grotesque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-grotesque"/>
                <a:ea typeface="brandon-grotesque" pitchFamily="34" charset="-122"/>
                <a:cs typeface="brandon-grotesque" pitchFamily="34" charset="-120"/>
              </a:rPr>
              <a:t>Attracting more hosts to invest in Airbnb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0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9705"/>
            <a:ext cx="7406640" cy="805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2235"/>
            <a:ext cx="3291840" cy="90297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882235"/>
            <a:ext cx="3749040" cy="90297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882235"/>
            <a:ext cx="2286000" cy="657225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6267" y="291420"/>
            <a:ext cx="6995160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Problem ﻿</a:t>
            </a:r>
            <a:endParaRPr lang="en-US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9175AED-D1A6-B04F-86E5-870F5468D7F5}"/>
              </a:ext>
            </a:extLst>
          </p:cNvPr>
          <p:cNvSpPr txBox="1"/>
          <p:nvPr/>
        </p:nvSpPr>
        <p:spPr>
          <a:xfrm>
            <a:off x="1046565" y="2180477"/>
            <a:ext cx="7050870" cy="15980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How can a host to determine the appropriate price?</a:t>
            </a:r>
          </a:p>
          <a:p>
            <a:pPr>
              <a:buSzPct val="100000"/>
            </a:pPr>
            <a:endParaRPr lang="en-US" sz="1600" dirty="0">
              <a:solidFill>
                <a:srgbClr val="FFFFFF"/>
              </a:solidFill>
              <a:latin typeface="brandon-grotesque" pitchFamily="34" charset="0"/>
              <a:ea typeface="brandon-grotesque" pitchFamily="34" charset="-122"/>
              <a:cs typeface="brandon-grotesque" pitchFamily="34" charset="-120"/>
            </a:endParaRPr>
          </a:p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</a:rPr>
              <a:t>How can the new host know where and what types of property to invest in?</a:t>
            </a:r>
          </a:p>
          <a:p>
            <a:pPr>
              <a:buSzPct val="100000"/>
            </a:pPr>
            <a:endParaRPr lang="en-US" sz="1600" dirty="0">
              <a:solidFill>
                <a:srgbClr val="FFFFFF"/>
              </a:solidFill>
              <a:latin typeface="brandon-grotesque" pitchFamily="34" charset="0"/>
              <a:ea typeface="brandon-grotesque" pitchFamily="34" charset="-122"/>
            </a:endParaRPr>
          </a:p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</a:rPr>
              <a:t>How does travelers know what aspects to look into to find a suitable listing?</a:t>
            </a:r>
          </a:p>
          <a:p>
            <a:pPr>
              <a:buSzPct val="100000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011555"/>
            <a:ext cx="6492240" cy="104584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40305"/>
            <a:ext cx="6949440" cy="226314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2171700" y="1217295"/>
            <a:ext cx="5257800" cy="628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41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Introduction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1503045" y="2646045"/>
            <a:ext cx="6383655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Data retrieved from Inside Airbnb</a:t>
            </a:r>
            <a:endParaRPr lang="en-US" dirty="0"/>
          </a:p>
        </p:txBody>
      </p:sp>
      <p:sp>
        <p:nvSpPr>
          <p:cNvPr id="7" name="Object 6"/>
          <p:cNvSpPr txBox="1"/>
          <p:nvPr/>
        </p:nvSpPr>
        <p:spPr>
          <a:xfrm>
            <a:off x="1348740" y="3046095"/>
            <a:ext cx="6537960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
</a:t>
            </a:r>
            <a:endParaRPr lang="en-US" dirty="0"/>
          </a:p>
        </p:txBody>
      </p:sp>
      <p:sp>
        <p:nvSpPr>
          <p:cNvPr id="8" name="Object 7"/>
          <p:cNvSpPr txBox="1"/>
          <p:nvPr/>
        </p:nvSpPr>
        <p:spPr>
          <a:xfrm>
            <a:off x="1503045" y="3446145"/>
            <a:ext cx="6383655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Data collected from June 05, 2021 to June 05, 2022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1348740" y="3846195"/>
            <a:ext cx="6537960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
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1503045" y="4246245"/>
            <a:ext cx="6383655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Data including 71 attributes (this analysis mainly focuses on 15 features)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9144000" cy="3429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" y="885825"/>
            <a:ext cx="4454039" cy="806887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291590" y="1091565"/>
            <a:ext cx="3219599" cy="394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600" b="1" dirty="0">
                <a:solidFill>
                  <a:srgbClr val="4F4F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Exploration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82" y="0"/>
            <a:ext cx="4932045" cy="311208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04" y="209848"/>
            <a:ext cx="2178040" cy="76268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04" y="2840623"/>
            <a:ext cx="4185434" cy="279124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4968"/>
            <a:ext cx="4390459" cy="954405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35" y="2983230"/>
            <a:ext cx="4095333" cy="2639884"/>
          </a:xfrm>
          <a:prstGeom prst="rect">
            <a:avLst/>
          </a:prstGeom>
        </p:spPr>
      </p:pic>
      <p:sp>
        <p:nvSpPr>
          <p:cNvPr id="8" name="Object 7"/>
          <p:cNvSpPr txBox="1"/>
          <p:nvPr/>
        </p:nvSpPr>
        <p:spPr>
          <a:xfrm>
            <a:off x="551944" y="415588"/>
            <a:ext cx="1766560" cy="291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9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Listing Map</a:t>
            </a:r>
            <a:endParaRPr lang="en-US" dirty="0"/>
          </a:p>
        </p:txBody>
      </p:sp>
      <p:sp>
        <p:nvSpPr>
          <p:cNvPr id="9" name="Object 8"/>
          <p:cNvSpPr txBox="1"/>
          <p:nvPr/>
        </p:nvSpPr>
        <p:spPr>
          <a:xfrm>
            <a:off x="360045" y="1380708"/>
            <a:ext cx="3824674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37410 listings in New York</a:t>
            </a:r>
            <a:endParaRPr lang="en-US" dirty="0"/>
          </a:p>
        </p:txBody>
      </p:sp>
      <p:sp>
        <p:nvSpPr>
          <p:cNvPr id="10" name="Object 9"/>
          <p:cNvSpPr txBox="1"/>
          <p:nvPr/>
        </p:nvSpPr>
        <p:spPr>
          <a:xfrm>
            <a:off x="360045" y="1677888"/>
            <a:ext cx="3824674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Most listing in Manhattan and Brooklyn area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5" y="246459"/>
            <a:ext cx="2047399" cy="65722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8785"/>
            <a:ext cx="4608612" cy="28414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015" y="1445895"/>
            <a:ext cx="4335006" cy="3210133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459165" y="459633"/>
            <a:ext cx="2047399" cy="245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600" b="1" dirty="0">
                <a:solidFill>
                  <a:srgbClr val="4F4F4F"/>
                </a:solidFill>
                <a:latin typeface="brandon-grotesque" pitchFamily="34" charset="0"/>
                <a:ea typeface="brandon-grotesque" pitchFamily="34" charset="-122"/>
                <a:cs typeface="brandon-grotesque" pitchFamily="34" charset="-120"/>
              </a:rPr>
              <a:t>Room Type Analysis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365</Words>
  <Application>Microsoft Office PowerPoint</Application>
  <PresentationFormat>On-screen Show (16:10)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brandon-grotesque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SHUJIE DENG</cp:lastModifiedBy>
  <cp:revision>3</cp:revision>
  <dcterms:created xsi:type="dcterms:W3CDTF">2022-08-16T07:43:41Z</dcterms:created>
  <dcterms:modified xsi:type="dcterms:W3CDTF">2022-08-16T18:02:47Z</dcterms:modified>
</cp:coreProperties>
</file>